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1" r:id="rId8"/>
  </p:sldIdLst>
  <p:sldSz cx="9601200" cy="12801600" type="A3"/>
  <p:notesSz cx="9926638" cy="14355763"/>
  <p:defaultTextStyle>
    <a:defPPr>
      <a:defRPr lang="en-US"/>
    </a:defPPr>
    <a:lvl1pPr marL="0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9933"/>
    <a:srgbClr val="0062AC"/>
    <a:srgbClr val="0066FF"/>
    <a:srgbClr val="005CB3"/>
    <a:srgbClr val="0095DC"/>
    <a:srgbClr val="12D050"/>
    <a:srgbClr val="FFCC00"/>
    <a:srgbClr val="FF3300"/>
    <a:srgbClr val="F268A3"/>
    <a:srgbClr val="EC1F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7" autoAdjust="0"/>
    <p:restoredTop sz="50000" autoAdjust="0"/>
  </p:normalViewPr>
  <p:slideViewPr>
    <p:cSldViewPr snapToGrid="0" showGuides="1">
      <p:cViewPr>
        <p:scale>
          <a:sx n="61" d="100"/>
          <a:sy n="61" d="100"/>
        </p:scale>
        <p:origin x="-3324" y="-78"/>
      </p:cViewPr>
      <p:guideLst>
        <p:guide orient="horz" pos="3120"/>
        <p:guide orient="horz" pos="4032"/>
        <p:guide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8217" indent="0" algn="ctr">
              <a:buNone/>
              <a:defRPr sz="2000"/>
            </a:lvl2pPr>
            <a:lvl3pPr marL="916435" indent="0" algn="ctr">
              <a:buNone/>
              <a:defRPr sz="1800"/>
            </a:lvl3pPr>
            <a:lvl4pPr marL="1374652" indent="0" algn="ctr">
              <a:buNone/>
              <a:defRPr sz="1600"/>
            </a:lvl4pPr>
            <a:lvl5pPr marL="1832869" indent="0" algn="ctr">
              <a:buNone/>
              <a:defRPr sz="1600"/>
            </a:lvl5pPr>
            <a:lvl6pPr marL="2291086" indent="0" algn="ctr">
              <a:buNone/>
              <a:defRPr sz="1600"/>
            </a:lvl6pPr>
            <a:lvl7pPr marL="2749304" indent="0" algn="ctr">
              <a:buNone/>
              <a:defRPr sz="1600"/>
            </a:lvl7pPr>
            <a:lvl8pPr marL="3207521" indent="0" algn="ctr">
              <a:buNone/>
              <a:defRPr sz="1600"/>
            </a:lvl8pPr>
            <a:lvl9pPr marL="3665738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68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2429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8"/>
            <a:ext cx="2070258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8"/>
            <a:ext cx="6090762" cy="1084876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994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365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1514"/>
            <a:ext cx="8281035" cy="532510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567001"/>
            <a:ext cx="8281035" cy="2800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8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64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4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32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910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9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7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65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088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24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2"/>
            <a:ext cx="4061757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217" indent="0">
              <a:buNone/>
              <a:defRPr sz="2000" b="1"/>
            </a:lvl2pPr>
            <a:lvl3pPr marL="916435" indent="0">
              <a:buNone/>
              <a:defRPr sz="1800" b="1"/>
            </a:lvl3pPr>
            <a:lvl4pPr marL="1374652" indent="0">
              <a:buNone/>
              <a:defRPr sz="1600" b="1"/>
            </a:lvl4pPr>
            <a:lvl5pPr marL="1832869" indent="0">
              <a:buNone/>
              <a:defRPr sz="1600" b="1"/>
            </a:lvl5pPr>
            <a:lvl6pPr marL="2291086" indent="0">
              <a:buNone/>
              <a:defRPr sz="1600" b="1"/>
            </a:lvl6pPr>
            <a:lvl7pPr marL="2749304" indent="0">
              <a:buNone/>
              <a:defRPr sz="1600" b="1"/>
            </a:lvl7pPr>
            <a:lvl8pPr marL="3207521" indent="0">
              <a:buNone/>
              <a:defRPr sz="1600" b="1"/>
            </a:lvl8pPr>
            <a:lvl9pPr marL="366573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1"/>
            <a:ext cx="4061757" cy="68778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8172"/>
            <a:ext cx="4081760" cy="1537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8217" indent="0">
              <a:buNone/>
              <a:defRPr sz="2000" b="1"/>
            </a:lvl2pPr>
            <a:lvl3pPr marL="916435" indent="0">
              <a:buNone/>
              <a:defRPr sz="1800" b="1"/>
            </a:lvl3pPr>
            <a:lvl4pPr marL="1374652" indent="0">
              <a:buNone/>
              <a:defRPr sz="1600" b="1"/>
            </a:lvl4pPr>
            <a:lvl5pPr marL="1832869" indent="0">
              <a:buNone/>
              <a:defRPr sz="1600" b="1"/>
            </a:lvl5pPr>
            <a:lvl6pPr marL="2291086" indent="0">
              <a:buNone/>
              <a:defRPr sz="1600" b="1"/>
            </a:lvl6pPr>
            <a:lvl7pPr marL="2749304" indent="0">
              <a:buNone/>
              <a:defRPr sz="1600" b="1"/>
            </a:lvl7pPr>
            <a:lvl8pPr marL="3207521" indent="0">
              <a:buNone/>
              <a:defRPr sz="1600" b="1"/>
            </a:lvl8pPr>
            <a:lvl9pPr marL="366573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76141"/>
            <a:ext cx="4081760" cy="68778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915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322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524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7"/>
            <a:ext cx="4860608" cy="9097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8217" indent="0">
              <a:buNone/>
              <a:defRPr sz="1400"/>
            </a:lvl2pPr>
            <a:lvl3pPr marL="916435" indent="0">
              <a:buNone/>
              <a:defRPr sz="1200"/>
            </a:lvl3pPr>
            <a:lvl4pPr marL="1374652" indent="0">
              <a:buNone/>
              <a:defRPr sz="1000"/>
            </a:lvl4pPr>
            <a:lvl5pPr marL="1832869" indent="0">
              <a:buNone/>
              <a:defRPr sz="1000"/>
            </a:lvl5pPr>
            <a:lvl6pPr marL="2291086" indent="0">
              <a:buNone/>
              <a:defRPr sz="1000"/>
            </a:lvl6pPr>
            <a:lvl7pPr marL="2749304" indent="0">
              <a:buNone/>
              <a:defRPr sz="1000"/>
            </a:lvl7pPr>
            <a:lvl8pPr marL="3207521" indent="0">
              <a:buNone/>
              <a:defRPr sz="1000"/>
            </a:lvl8pPr>
            <a:lvl9pPr marL="366573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2063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7"/>
            <a:ext cx="4860608" cy="90974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8217" indent="0">
              <a:buNone/>
              <a:defRPr sz="2800"/>
            </a:lvl2pPr>
            <a:lvl3pPr marL="916435" indent="0">
              <a:buNone/>
              <a:defRPr sz="2400"/>
            </a:lvl3pPr>
            <a:lvl4pPr marL="1374652" indent="0">
              <a:buNone/>
              <a:defRPr sz="2000"/>
            </a:lvl4pPr>
            <a:lvl5pPr marL="1832869" indent="0">
              <a:buNone/>
              <a:defRPr sz="2000"/>
            </a:lvl5pPr>
            <a:lvl6pPr marL="2291086" indent="0">
              <a:buNone/>
              <a:defRPr sz="2000"/>
            </a:lvl6pPr>
            <a:lvl7pPr marL="2749304" indent="0">
              <a:buNone/>
              <a:defRPr sz="2000"/>
            </a:lvl7pPr>
            <a:lvl8pPr marL="3207521" indent="0">
              <a:buNone/>
              <a:defRPr sz="2000"/>
            </a:lvl8pPr>
            <a:lvl9pPr marL="366573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1"/>
            <a:ext cx="3096638" cy="7114964"/>
          </a:xfrm>
        </p:spPr>
        <p:txBody>
          <a:bodyPr/>
          <a:lstStyle>
            <a:lvl1pPr marL="0" indent="0">
              <a:buNone/>
              <a:defRPr sz="1600"/>
            </a:lvl1pPr>
            <a:lvl2pPr marL="458217" indent="0">
              <a:buNone/>
              <a:defRPr sz="1400"/>
            </a:lvl2pPr>
            <a:lvl3pPr marL="916435" indent="0">
              <a:buNone/>
              <a:defRPr sz="1200"/>
            </a:lvl3pPr>
            <a:lvl4pPr marL="1374652" indent="0">
              <a:buNone/>
              <a:defRPr sz="1000"/>
            </a:lvl4pPr>
            <a:lvl5pPr marL="1832869" indent="0">
              <a:buNone/>
              <a:defRPr sz="1000"/>
            </a:lvl5pPr>
            <a:lvl6pPr marL="2291086" indent="0">
              <a:buNone/>
              <a:defRPr sz="1000"/>
            </a:lvl6pPr>
            <a:lvl7pPr marL="2749304" indent="0">
              <a:buNone/>
              <a:defRPr sz="1000"/>
            </a:lvl7pPr>
            <a:lvl8pPr marL="3207521" indent="0">
              <a:buNone/>
              <a:defRPr sz="1000"/>
            </a:lvl8pPr>
            <a:lvl9pPr marL="366573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537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</p:spPr>
        <p:txBody>
          <a:bodyPr vert="horz" lIns="122191" tIns="61096" rIns="122191" bIns="61096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</p:spPr>
        <p:txBody>
          <a:bodyPr vert="horz" lIns="122191" tIns="61096" rIns="122191" bIns="61096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6CF5-C3A5-49CF-B5FB-BEC8DD25B411}" type="datetimeFigureOut">
              <a:rPr lang="fr-FR" smtClean="0"/>
              <a:pPr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</p:spPr>
        <p:txBody>
          <a:bodyPr vert="horz" lIns="122191" tIns="61096" rIns="122191" bIns="610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5C21-FE7B-4F00-8B45-8F3C9E407B4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897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64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09" indent="-229109" algn="l" defTabSz="916435" rtl="0" eaLnBrk="1" latinLnBrk="0" hangingPunct="1">
        <a:lnSpc>
          <a:spcPct val="90000"/>
        </a:lnSpc>
        <a:spcBef>
          <a:spcPts val="1002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326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5543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760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978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195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412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630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847" indent="-229109" algn="l" defTabSz="91643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217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6435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652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2869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1086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9304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7521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5738" algn="l" defTabSz="9164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F45677-3CE2-A941-A750-CC2AA098D21C}"/>
              </a:ext>
            </a:extLst>
          </p:cNvPr>
          <p:cNvSpPr/>
          <p:nvPr/>
        </p:nvSpPr>
        <p:spPr>
          <a:xfrm>
            <a:off x="0" y="1549832"/>
            <a:ext cx="6230516" cy="3688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5708A9-4A30-194A-8A24-99CC3B25A9BC}"/>
              </a:ext>
            </a:extLst>
          </p:cNvPr>
          <p:cNvSpPr/>
          <p:nvPr/>
        </p:nvSpPr>
        <p:spPr>
          <a:xfrm>
            <a:off x="4883958" y="0"/>
            <a:ext cx="4815216" cy="128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Picture 9" descr="RÃ©sultat de recherche d'images pour &quot;mars bleu&quot;">
            <a:extLst>
              <a:ext uri="{FF2B5EF4-FFF2-40B4-BE49-F238E27FC236}">
                <a16:creationId xmlns:a16="http://schemas.microsoft.com/office/drawing/2014/main" xmlns="" id="{816D83AF-C1E2-4E47-9D25-74F67AFF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984" y="3879944"/>
            <a:ext cx="2502013" cy="3336015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/>
          <p:nvPr/>
        </p:nvSpPr>
        <p:spPr>
          <a:xfrm>
            <a:off x="-1" y="3089969"/>
            <a:ext cx="9810427" cy="259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JOURNEE 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Mercredi 13 mars 2019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9h30-17h</a:t>
            </a: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Hall d’Accueil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Logo-POLE_SANTE-CMJN">
            <a:extLst>
              <a:ext uri="{FF2B5EF4-FFF2-40B4-BE49-F238E27FC236}">
                <a16:creationId xmlns:a16="http://schemas.microsoft.com/office/drawing/2014/main" xmlns="" id="{AF7C2610-80DA-0248-9FF9-CD3E5A80137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955" y="-1"/>
            <a:ext cx="4626245" cy="154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14644"/>
          <a:stretch/>
        </p:blipFill>
        <p:spPr bwMode="auto">
          <a:xfrm>
            <a:off x="0" y="0"/>
            <a:ext cx="4884342" cy="223175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C1B4EF-074D-2D4F-824D-996A0A922BD7}"/>
              </a:ext>
            </a:extLst>
          </p:cNvPr>
          <p:cNvSpPr/>
          <p:nvPr/>
        </p:nvSpPr>
        <p:spPr>
          <a:xfrm>
            <a:off x="5408907" y="1877118"/>
            <a:ext cx="3781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5CB3"/>
                </a:solidFill>
                <a:latin typeface="Trebuchet MS" pitchFamily="34" charset="0"/>
                <a:ea typeface="Cambria Math" pitchFamily="18" charset="0"/>
              </a:rPr>
              <a:t>Site de Meudon</a:t>
            </a:r>
          </a:p>
          <a:p>
            <a:pPr algn="ctr"/>
            <a:r>
              <a:rPr lang="fr-FR" sz="2000" b="1" dirty="0" smtClean="0">
                <a:solidFill>
                  <a:srgbClr val="005CB3"/>
                </a:solidFill>
                <a:latin typeface="Trebuchet MS" pitchFamily="34" charset="0"/>
                <a:ea typeface="Cambria Math" pitchFamily="18" charset="0"/>
              </a:rPr>
              <a:t>3 </a:t>
            </a:r>
            <a:r>
              <a:rPr lang="fr-FR" sz="2000" b="1" dirty="0">
                <a:solidFill>
                  <a:srgbClr val="005CB3"/>
                </a:solidFill>
                <a:latin typeface="Trebuchet MS" pitchFamily="34" charset="0"/>
                <a:ea typeface="Cambria Math" pitchFamily="18" charset="0"/>
              </a:rPr>
              <a:t>à 5 avenue de Villacoublay </a:t>
            </a:r>
            <a:br>
              <a:rPr lang="fr-FR" sz="2000" b="1" dirty="0">
                <a:solidFill>
                  <a:srgbClr val="005CB3"/>
                </a:solidFill>
                <a:latin typeface="Trebuchet MS" pitchFamily="34" charset="0"/>
                <a:ea typeface="Cambria Math" pitchFamily="18" charset="0"/>
              </a:rPr>
            </a:br>
            <a:r>
              <a:rPr lang="fr-FR" sz="2000" b="1" dirty="0">
                <a:solidFill>
                  <a:srgbClr val="005CB3"/>
                </a:solidFill>
                <a:latin typeface="Trebuchet MS" pitchFamily="34" charset="0"/>
                <a:ea typeface="Cambria Math" pitchFamily="18" charset="0"/>
              </a:rPr>
              <a:t>92360 MEUDON LA FORET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242409-6FEF-B54A-97A8-1BBEA1CA984A}"/>
              </a:ext>
            </a:extLst>
          </p:cNvPr>
          <p:cNvSpPr/>
          <p:nvPr/>
        </p:nvSpPr>
        <p:spPr>
          <a:xfrm>
            <a:off x="0" y="5222930"/>
            <a:ext cx="4850970" cy="742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dirty="0" smtClean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</a:p>
          <a:p>
            <a:pPr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altLang="fr-FR" sz="2000" b="1" i="1" dirty="0" smtClean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Prenez </a:t>
            </a:r>
            <a:r>
              <a:rPr lang="fr-FR" altLang="fr-FR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commandes d’un robot chirurgical Da </a:t>
            </a:r>
            <a:r>
              <a:rPr lang="fr-FR" altLang="fr-FR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Vinci</a:t>
            </a: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altLang="fr-FR" sz="1100" b="1" i="1" dirty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100" b="1" i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Voyagez dans un colon grâce à des lunettes 3D </a:t>
            </a:r>
            <a:r>
              <a:rPr lang="fr-FR" altLang="fr-FR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altLang="fr-FR" sz="1100" b="1" i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fr-FR" altLang="fr-FR" sz="1200" b="1" i="1" dirty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découvrir des images de coloscopie virtuelle </a:t>
            </a:r>
            <a:r>
              <a:rPr lang="fr-FR" altLang="fr-FR" sz="18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(14H-16h)</a:t>
            </a:r>
            <a:endParaRPr lang="fr-FR" altLang="fr-FR" sz="2000" b="1" i="1" dirty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100" b="1" i="1" dirty="0" smtClean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100" b="1" i="1" dirty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 vous informer sur nos stands :</a:t>
            </a: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Dépistage </a:t>
            </a:r>
            <a:r>
              <a:rPr lang="fr-FR" altLang="fr-FR" sz="2000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organisé dans les Hauts de </a:t>
            </a:r>
            <a:r>
              <a:rPr lang="fr-FR" altLang="fr-FR" sz="20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Seine </a:t>
            </a:r>
            <a:br>
              <a:rPr lang="fr-FR" altLang="fr-FR" sz="20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20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</a:t>
            </a:r>
            <a:r>
              <a:rPr lang="fr-FR" altLang="fr-FR" sz="2000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kit de dépistage</a:t>
            </a: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i="1" dirty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Floriane HERUBEL (ADK 92) </a:t>
            </a:r>
            <a:r>
              <a:rPr lang="fr-FR" altLang="fr-FR" sz="1600" b="1" i="1" dirty="0" smtClean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altLang="fr-FR" sz="1600" b="1" i="1" dirty="0" smtClean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600" b="1" i="1" dirty="0" smtClean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Monique </a:t>
            </a:r>
            <a:r>
              <a:rPr lang="fr-FR" altLang="fr-FR" sz="1600" b="1" i="1" dirty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 (Ligue contre le cancer) </a:t>
            </a:r>
            <a:endParaRPr lang="fr-FR" altLang="fr-FR" sz="1600" b="1" i="1" dirty="0" smtClean="0">
              <a:solidFill>
                <a:srgbClr val="FF9933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050" b="1" i="1" dirty="0" smtClean="0">
              <a:solidFill>
                <a:schemeClr val="bg1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38" defTabSz="1221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Alimentation </a:t>
            </a:r>
            <a:r>
              <a:rPr lang="fr-FR" altLang="fr-FR" sz="2000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Cancer </a:t>
            </a:r>
            <a:r>
              <a:rPr lang="fr-FR" altLang="fr-FR" sz="2000" b="1" i="1" dirty="0" err="1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colo-rectal</a:t>
            </a:r>
            <a:r>
              <a:rPr lang="fr-FR" altLang="fr-FR" sz="2000" b="1" i="1" dirty="0" smtClean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1800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altLang="fr-FR" sz="1800" b="1" i="1" dirty="0">
                <a:solidFill>
                  <a:schemeClr val="bg1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altLang="fr-FR" sz="1600" b="1" i="1" dirty="0" smtClean="0">
                <a:solidFill>
                  <a:srgbClr val="FF9933"/>
                </a:solidFill>
                <a:latin typeface="Trebuchet MS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Laetitia GENEVOIS &amp; Stéphanie CARPIER, diététiciennes</a:t>
            </a:r>
            <a:endParaRPr lang="fr-FR" altLang="fr-FR" sz="1600" b="1" i="1" dirty="0">
              <a:solidFill>
                <a:srgbClr val="FF9933"/>
              </a:solidFill>
              <a:latin typeface="Trebuchet MS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4978637-9264-5C4D-8B31-331754DDB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302" y="12084450"/>
            <a:ext cx="937567" cy="484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60A3C92-2D3C-6E41-93FF-E44BA42B9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7012834"/>
            <a:ext cx="3200400" cy="236551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481E425-D199-2746-9D15-361448EC5B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5625" y="11348809"/>
            <a:ext cx="1200023" cy="5848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A4D10D-05B6-5C43-89D0-79C4945ACEC7}"/>
              </a:ext>
            </a:extLst>
          </p:cNvPr>
          <p:cNvSpPr/>
          <p:nvPr/>
        </p:nvSpPr>
        <p:spPr>
          <a:xfrm>
            <a:off x="5075695" y="9329981"/>
            <a:ext cx="4525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fr-FR" sz="4400" i="1" spc="190" dirty="0">
                <a:solidFill>
                  <a:srgbClr val="005CB3"/>
                </a:solidFill>
                <a:latin typeface="Caviar Dreams"/>
                <a:ea typeface="Cambria Math" pitchFamily="18" charset="0"/>
                <a:cs typeface="Kokonor" pitchFamily="2" charset="0"/>
              </a:rPr>
              <a:t>Hommes, </a:t>
            </a:r>
          </a:p>
          <a:p>
            <a:pPr algn="r"/>
            <a:r>
              <a:rPr lang="fr-FR" altLang="fr-FR" sz="4400" i="1" spc="190" dirty="0">
                <a:solidFill>
                  <a:srgbClr val="005CB3"/>
                </a:solidFill>
                <a:latin typeface="Caviar Dreams"/>
                <a:ea typeface="Cambria Math" pitchFamily="18" charset="0"/>
                <a:cs typeface="Kokonor" pitchFamily="2" charset="0"/>
              </a:rPr>
              <a:t>Femmes, </a:t>
            </a:r>
          </a:p>
          <a:p>
            <a:pPr algn="r"/>
            <a:r>
              <a:rPr lang="fr-FR" altLang="fr-FR" sz="4400" i="1" spc="190" dirty="0">
                <a:solidFill>
                  <a:srgbClr val="005CB3"/>
                </a:solidFill>
                <a:latin typeface="Caviar Dreams"/>
                <a:ea typeface="Cambria Math" pitchFamily="18" charset="0"/>
                <a:cs typeface="Kokonor" pitchFamily="2" charset="0"/>
              </a:rPr>
              <a:t>tous concernés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00771" y="11628225"/>
            <a:ext cx="1800429" cy="86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409" y="11746504"/>
            <a:ext cx="748138" cy="71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5625886" y="1255363"/>
            <a:ext cx="4471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5CB3"/>
                </a:solidFill>
                <a:latin typeface="Trebuchet MS" pitchFamily="34" charset="0"/>
                <a:ea typeface="Cambria Math" pitchFamily="18" charset="0"/>
              </a:rPr>
              <a:t>Clamart – Meudon </a:t>
            </a:r>
            <a:endParaRPr lang="fr-FR" sz="2000" b="1" dirty="0">
              <a:solidFill>
                <a:srgbClr val="005CB3"/>
              </a:solidFill>
              <a:latin typeface="Trebuchet MS" pitchFamily="34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85658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60084" y="3223647"/>
            <a:ext cx="8281035" cy="8306683"/>
          </a:xfrm>
        </p:spPr>
        <p:txBody>
          <a:bodyPr/>
          <a:lstStyle/>
          <a:p>
            <a:r>
              <a:rPr lang="fr-FR" sz="3200" i="1" dirty="0" smtClean="0">
                <a:latin typeface="Trebuchet MS" pitchFamily="34" charset="0"/>
              </a:rPr>
              <a:t>Venez visiter notre stand d’information </a:t>
            </a:r>
            <a:r>
              <a:rPr lang="fr-FR" sz="3200" i="1" dirty="0" smtClean="0">
                <a:latin typeface="Trebuchet MS" pitchFamily="34" charset="0"/>
              </a:rPr>
              <a:t>et de </a:t>
            </a:r>
            <a:r>
              <a:rPr lang="fr-FR" sz="3200" i="1" dirty="0" smtClean="0">
                <a:latin typeface="Trebuchet MS" pitchFamily="34" charset="0"/>
              </a:rPr>
              <a:t>sensibilisation </a:t>
            </a:r>
            <a:r>
              <a:rPr lang="fr-FR" sz="3200" i="1" dirty="0" smtClean="0">
                <a:latin typeface="Trebuchet MS" pitchFamily="34" charset="0"/>
              </a:rPr>
              <a:t>au dépistage du </a:t>
            </a:r>
            <a:r>
              <a:rPr lang="fr-FR" sz="3200" i="1" dirty="0" smtClean="0">
                <a:latin typeface="Trebuchet MS" pitchFamily="34" charset="0"/>
              </a:rPr>
              <a:t>cancer colorectal avec </a:t>
            </a:r>
            <a:r>
              <a:rPr lang="fr-FR" sz="3200" i="1" dirty="0" smtClean="0">
                <a:latin typeface="Trebuchet MS" pitchFamily="34" charset="0"/>
              </a:rPr>
              <a:t>une structure gonflable </a:t>
            </a:r>
            <a:r>
              <a:rPr lang="fr-FR" sz="3200" i="1" dirty="0" smtClean="0">
                <a:latin typeface="Trebuchet MS" pitchFamily="34" charset="0"/>
              </a:rPr>
              <a:t>éducative</a:t>
            </a:r>
            <a:endParaRPr lang="fr-FR" sz="3200" i="1" dirty="0" smtClean="0">
              <a:latin typeface="Trebuchet MS" pitchFamily="34" charset="0"/>
            </a:endParaRPr>
          </a:p>
          <a:p>
            <a:r>
              <a:rPr lang="fr-FR" sz="3200" i="1" dirty="0" smtClean="0">
                <a:latin typeface="Trebuchet MS" pitchFamily="34" charset="0"/>
              </a:rPr>
              <a:t>Venez essayer </a:t>
            </a:r>
            <a:r>
              <a:rPr lang="fr-FR" sz="3200" i="1" dirty="0" smtClean="0">
                <a:latin typeface="Trebuchet MS" pitchFamily="34" charset="0"/>
              </a:rPr>
              <a:t>un jeu </a:t>
            </a:r>
            <a:r>
              <a:rPr lang="fr-FR" sz="3200" i="1" dirty="0" smtClean="0">
                <a:latin typeface="Trebuchet MS" pitchFamily="34" charset="0"/>
              </a:rPr>
              <a:t>éducatif sur le dépistage du </a:t>
            </a:r>
            <a:r>
              <a:rPr lang="fr-FR" sz="3200" i="1" dirty="0" smtClean="0">
                <a:latin typeface="Trebuchet MS" pitchFamily="34" charset="0"/>
              </a:rPr>
              <a:t>cancer colorectal grâce à des lunettes à </a:t>
            </a:r>
            <a:br>
              <a:rPr lang="fr-FR" sz="3200" i="1" dirty="0" smtClean="0">
                <a:latin typeface="Trebuchet MS" pitchFamily="34" charset="0"/>
              </a:rPr>
            </a:br>
            <a:r>
              <a:rPr lang="fr-FR" sz="3200" i="1" dirty="0" smtClean="0">
                <a:latin typeface="Trebuchet MS" pitchFamily="34" charset="0"/>
              </a:rPr>
              <a:t>réalité virtuelle</a:t>
            </a:r>
            <a:endParaRPr lang="fr-FR" sz="3200" dirty="0" smtClean="0">
              <a:latin typeface="Trebuchet MS" pitchFamily="34" charset="0"/>
            </a:endParaRPr>
          </a:p>
          <a:p>
            <a:endParaRPr lang="fr-FR" dirty="0"/>
          </a:p>
        </p:txBody>
      </p:sp>
      <p:pic>
        <p:nvPicPr>
          <p:cNvPr id="8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644"/>
          <a:stretch/>
        </p:blipFill>
        <p:spPr bwMode="auto">
          <a:xfrm>
            <a:off x="0" y="0"/>
            <a:ext cx="4884342" cy="2231756"/>
          </a:xfrm>
          <a:prstGeom prst="rect">
            <a:avLst/>
          </a:prstGeom>
          <a:noFill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978637-9264-5C4D-8B31-331754DDB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102" y="11253352"/>
            <a:ext cx="1495956" cy="7733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/>
          <p:nvPr/>
        </p:nvSpPr>
        <p:spPr>
          <a:xfrm>
            <a:off x="4378273" y="294468"/>
            <a:ext cx="55328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JOURNEE 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13/03/2019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9h30-17h</a:t>
            </a: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28" y="9264463"/>
            <a:ext cx="5922142" cy="282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1064" y="6295488"/>
            <a:ext cx="4243948" cy="368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84881" y="3843580"/>
            <a:ext cx="7888638" cy="7686750"/>
          </a:xfrm>
        </p:spPr>
        <p:txBody>
          <a:bodyPr>
            <a:normAutofit/>
          </a:bodyPr>
          <a:lstStyle/>
          <a:p>
            <a:r>
              <a:rPr lang="fr-FR" sz="3600" i="1" dirty="0" smtClean="0">
                <a:latin typeface="Trebuchet MS" pitchFamily="34" charset="0"/>
              </a:rPr>
              <a:t>Venez  prendre les manettes du robot de chirurgie DA VINCI et rencontrez </a:t>
            </a:r>
            <a:r>
              <a:rPr lang="fr-FR" sz="3600" i="1" dirty="0" smtClean="0">
                <a:latin typeface="Trebuchet MS" pitchFamily="34" charset="0"/>
              </a:rPr>
              <a:t> nos équipes chirurgicales</a:t>
            </a:r>
            <a:endParaRPr lang="fr-FR" sz="3600" i="1" dirty="0" smtClean="0">
              <a:latin typeface="Trebuchet MS" pitchFamily="34" charset="0"/>
            </a:endParaRPr>
          </a:p>
        </p:txBody>
      </p:sp>
      <p:pic>
        <p:nvPicPr>
          <p:cNvPr id="8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644"/>
          <a:stretch/>
        </p:blipFill>
        <p:spPr bwMode="auto">
          <a:xfrm>
            <a:off x="0" y="0"/>
            <a:ext cx="4884342" cy="2231756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/>
          <p:nvPr/>
        </p:nvSpPr>
        <p:spPr>
          <a:xfrm>
            <a:off x="4378273" y="294468"/>
            <a:ext cx="55328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JOURNEE 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13/03/2019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9h30-17h</a:t>
            </a: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RÃ©sultat de recherche d'images pour &quot;robot da vinc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928" y="6054483"/>
            <a:ext cx="5905500" cy="4143376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481E425-D199-2746-9D15-361448EC5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3049" y="10725289"/>
            <a:ext cx="2924490" cy="1425381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84880" y="3843580"/>
            <a:ext cx="7966129" cy="7686750"/>
          </a:xfrm>
        </p:spPr>
        <p:txBody>
          <a:bodyPr>
            <a:normAutofit/>
          </a:bodyPr>
          <a:lstStyle/>
          <a:p>
            <a:r>
              <a:rPr lang="fr-FR" sz="3600" i="1" dirty="0" smtClean="0">
                <a:latin typeface="Trebuchet MS" pitchFamily="34" charset="0"/>
              </a:rPr>
              <a:t>Venez  découvrir des images de coloscopie virtuelle et écouter les explications du Dr BOUDIAF, </a:t>
            </a:r>
            <a:r>
              <a:rPr lang="fr-FR" sz="3600" i="1" dirty="0" smtClean="0">
                <a:latin typeface="Trebuchet MS" pitchFamily="34" charset="0"/>
              </a:rPr>
              <a:t/>
            </a:r>
            <a:br>
              <a:rPr lang="fr-FR" sz="3600" i="1" dirty="0" smtClean="0">
                <a:latin typeface="Trebuchet MS" pitchFamily="34" charset="0"/>
              </a:rPr>
            </a:br>
            <a:r>
              <a:rPr lang="fr-FR" sz="3600" i="1" dirty="0" smtClean="0">
                <a:latin typeface="Trebuchet MS" pitchFamily="34" charset="0"/>
              </a:rPr>
              <a:t>radiologue spécialisé, de 14H à 16H</a:t>
            </a:r>
            <a:endParaRPr lang="fr-FR" sz="3600" i="1" dirty="0" smtClean="0">
              <a:latin typeface="Trebuchet MS" pitchFamily="34" charset="0"/>
            </a:endParaRPr>
          </a:p>
        </p:txBody>
      </p:sp>
      <p:pic>
        <p:nvPicPr>
          <p:cNvPr id="8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644"/>
          <a:stretch/>
        </p:blipFill>
        <p:spPr bwMode="auto">
          <a:xfrm>
            <a:off x="0" y="0"/>
            <a:ext cx="4884342" cy="2231756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/>
          <p:nvPr/>
        </p:nvSpPr>
        <p:spPr>
          <a:xfrm>
            <a:off x="4378273" y="294468"/>
            <a:ext cx="55328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JOURNEE 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13/03/2019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9h30-17h</a:t>
            </a: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Ã©sultat de recherche d'images pour &quot;coloscopie virtuell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843" y="6672020"/>
            <a:ext cx="4657725" cy="4762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60896" y="3843580"/>
            <a:ext cx="7857640" cy="7686750"/>
          </a:xfrm>
        </p:spPr>
        <p:txBody>
          <a:bodyPr/>
          <a:lstStyle/>
          <a:p>
            <a:r>
              <a:rPr lang="fr-FR" sz="4000" i="1" dirty="0" smtClean="0">
                <a:latin typeface="Trebuchet MS" pitchFamily="34" charset="0"/>
              </a:rPr>
              <a:t>Venez </a:t>
            </a:r>
            <a:r>
              <a:rPr lang="fr-FR" sz="4000" i="1" dirty="0" smtClean="0">
                <a:latin typeface="Trebuchet MS" pitchFamily="34" charset="0"/>
              </a:rPr>
              <a:t>rencontrer nos diététiciennes qui pourront vous conseiller et répondre </a:t>
            </a:r>
            <a:br>
              <a:rPr lang="fr-FR" sz="4000" i="1" dirty="0" smtClean="0">
                <a:latin typeface="Trebuchet MS" pitchFamily="34" charset="0"/>
              </a:rPr>
            </a:br>
            <a:r>
              <a:rPr lang="fr-FR" sz="4000" i="1" dirty="0" smtClean="0">
                <a:latin typeface="Trebuchet MS" pitchFamily="34" charset="0"/>
              </a:rPr>
              <a:t>à </a:t>
            </a:r>
            <a:r>
              <a:rPr lang="fr-FR" sz="4000" i="1" dirty="0" smtClean="0">
                <a:latin typeface="Trebuchet MS" pitchFamily="34" charset="0"/>
              </a:rPr>
              <a:t>vos questions sur l’alimentation et le cancer. </a:t>
            </a:r>
            <a:endParaRPr lang="fr-FR" sz="4000" i="1" dirty="0" smtClean="0">
              <a:latin typeface="Trebuchet MS" pitchFamily="34" charset="0"/>
            </a:endParaRPr>
          </a:p>
          <a:p>
            <a:endParaRPr lang="fr-FR" sz="3600" i="1" dirty="0" smtClean="0">
              <a:latin typeface="Trebuchet MS" pitchFamily="34" charset="0"/>
            </a:endParaRPr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/>
          </a:p>
        </p:txBody>
      </p:sp>
      <p:pic>
        <p:nvPicPr>
          <p:cNvPr id="8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644"/>
          <a:stretch/>
        </p:blipFill>
        <p:spPr bwMode="auto">
          <a:xfrm>
            <a:off x="0" y="0"/>
            <a:ext cx="4884342" cy="2231756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/>
          <p:nvPr/>
        </p:nvSpPr>
        <p:spPr>
          <a:xfrm>
            <a:off x="4378273" y="294468"/>
            <a:ext cx="55328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JOURNEE 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13/03/2019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9h30-17h</a:t>
            </a: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926" y="7202121"/>
            <a:ext cx="5295181" cy="36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84881" y="3843580"/>
            <a:ext cx="7067228" cy="7686750"/>
          </a:xfrm>
        </p:spPr>
        <p:txBody>
          <a:bodyPr/>
          <a:lstStyle/>
          <a:p>
            <a:r>
              <a:rPr lang="fr-FR" sz="3600" i="1" dirty="0" smtClean="0">
                <a:latin typeface="Trebuchet MS" pitchFamily="34" charset="0"/>
              </a:rPr>
              <a:t>Venez vous faire expliquer le dépistage du cancer colo rectal organisé dans les hauts de Seine</a:t>
            </a:r>
          </a:p>
          <a:p>
            <a:r>
              <a:rPr lang="fr-FR" sz="3600" i="1" dirty="0" smtClean="0">
                <a:latin typeface="Trebuchet MS" pitchFamily="34" charset="0"/>
              </a:rPr>
              <a:t>Venez échanger avec un professionnel de l’antenne de la Ligue contre le cancer des Hauts de Seine</a:t>
            </a:r>
            <a:endParaRPr lang="fr-FR" sz="3600" i="1" dirty="0" smtClean="0">
              <a:latin typeface="Trebuchet MS" pitchFamily="34" charset="0"/>
            </a:endParaRPr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/>
          </a:p>
        </p:txBody>
      </p:sp>
      <p:pic>
        <p:nvPicPr>
          <p:cNvPr id="8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644"/>
          <a:stretch/>
        </p:blipFill>
        <p:spPr bwMode="auto">
          <a:xfrm>
            <a:off x="0" y="0"/>
            <a:ext cx="4884342" cy="2231756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/>
          <p:nvPr/>
        </p:nvSpPr>
        <p:spPr>
          <a:xfrm>
            <a:off x="4378273" y="294468"/>
            <a:ext cx="553289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JOURNEE 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13/03/2019 </a:t>
            </a: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spc="700" dirty="0" smtClean="0">
                <a:solidFill>
                  <a:srgbClr val="FF993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ea typeface="1873 Winchester" pitchFamily="2" charset="0"/>
                <a:cs typeface="Times New Roman" panose="02020603050405020304" pitchFamily="18" charset="0"/>
              </a:rPr>
              <a:t>9h30-17h</a:t>
            </a: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001" y="9531457"/>
            <a:ext cx="2078247" cy="19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466" y="9965410"/>
            <a:ext cx="3258955" cy="15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DEA4A1D4-62E7-194C-98CE-173B5D5F1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4" y="3407833"/>
            <a:ext cx="8282438" cy="562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400" b="1" spc="700" dirty="0" smtClean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  <a:p>
            <a:pPr marL="0" indent="0"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6600" b="1" i="1" dirty="0" smtClean="0">
                <a:solidFill>
                  <a:srgbClr val="FF9933"/>
                </a:solidFill>
                <a:latin typeface="Trebuchet MS" pitchFamily="34" charset="0"/>
              </a:rPr>
              <a:t>JOURNEE</a:t>
            </a:r>
          </a:p>
          <a:p>
            <a:pPr marL="0" indent="0"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6600" b="1" i="1" dirty="0" smtClean="0">
                <a:solidFill>
                  <a:srgbClr val="FF9933"/>
                </a:solidFill>
                <a:latin typeface="Trebuchet MS" pitchFamily="34" charset="0"/>
              </a:rPr>
              <a:t> </a:t>
            </a:r>
            <a:endParaRPr lang="fr-FR" altLang="fr-FR" sz="6600" b="1" i="1" dirty="0" smtClean="0">
              <a:solidFill>
                <a:srgbClr val="FF9933"/>
              </a:solidFill>
              <a:latin typeface="Trebuchet MS" pitchFamily="34" charset="0"/>
            </a:endParaRPr>
          </a:p>
          <a:p>
            <a:pPr marL="0" indent="0"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6600" b="1" i="1" dirty="0" smtClean="0">
                <a:solidFill>
                  <a:srgbClr val="FF9933"/>
                </a:solidFill>
                <a:latin typeface="Trebuchet MS" pitchFamily="34" charset="0"/>
              </a:rPr>
              <a:t>PORTES OUVERTES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800" b="1" i="1" dirty="0">
              <a:solidFill>
                <a:srgbClr val="FF9933"/>
              </a:solidFill>
              <a:latin typeface="Trebuchet MS" pitchFamily="34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800" b="1" i="1" dirty="0" smtClean="0">
                <a:solidFill>
                  <a:srgbClr val="FF9933"/>
                </a:solidFill>
                <a:latin typeface="Trebuchet MS" pitchFamily="34" charset="0"/>
              </a:rPr>
              <a:t>Mercredi </a:t>
            </a:r>
            <a:r>
              <a:rPr lang="fr-FR" altLang="fr-FR" sz="4800" b="1" i="1" dirty="0" smtClean="0">
                <a:solidFill>
                  <a:srgbClr val="FF9933"/>
                </a:solidFill>
                <a:latin typeface="Trebuchet MS" pitchFamily="34" charset="0"/>
              </a:rPr>
              <a:t>13 Mars 2019</a:t>
            </a:r>
            <a:endParaRPr lang="fr-FR" altLang="fr-FR" sz="4800" b="1" i="1" dirty="0" smtClean="0">
              <a:solidFill>
                <a:srgbClr val="FF9933"/>
              </a:solidFill>
              <a:latin typeface="Trebuchet MS" pitchFamily="34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800" b="1" i="1" dirty="0" smtClean="0">
                <a:solidFill>
                  <a:srgbClr val="FF9933"/>
                </a:solidFill>
                <a:latin typeface="Trebuchet MS" pitchFamily="34" charset="0"/>
              </a:rPr>
              <a:t>De 9h30 à 17h</a:t>
            </a:r>
            <a:endParaRPr lang="fr-FR" altLang="fr-FR" sz="4800" b="1" i="1" dirty="0" smtClean="0">
              <a:solidFill>
                <a:srgbClr val="FF9933"/>
              </a:solidFill>
              <a:latin typeface="Trebuchet MS" pitchFamily="34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4800" b="1" i="1" dirty="0" smtClean="0">
              <a:solidFill>
                <a:srgbClr val="FF9933"/>
              </a:solidFill>
              <a:latin typeface="Trebuchet MS" pitchFamily="34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800" b="1" i="1" dirty="0" smtClean="0">
                <a:solidFill>
                  <a:srgbClr val="FF9933"/>
                </a:solidFill>
                <a:latin typeface="Trebuchet MS" pitchFamily="34" charset="0"/>
              </a:rPr>
              <a:t>Hall d’Accueil </a:t>
            </a: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4800" b="1" i="1" dirty="0" smtClean="0">
                <a:solidFill>
                  <a:srgbClr val="FF9933"/>
                </a:solidFill>
                <a:latin typeface="Trebuchet MS" pitchFamily="34" charset="0"/>
              </a:rPr>
              <a:t>Site de Meudon</a:t>
            </a:r>
            <a:endParaRPr lang="fr-FR" altLang="fr-FR" sz="4800" b="1" i="1" dirty="0">
              <a:solidFill>
                <a:srgbClr val="FF9933"/>
              </a:solidFill>
              <a:latin typeface="Trebuchet MS" pitchFamily="34" charset="0"/>
            </a:endParaRPr>
          </a:p>
          <a:p>
            <a:pPr algn="ctr" defTabSz="1221913" eaLnBrk="0" fontAlgn="base" hangingPunct="0">
              <a:lnSpc>
                <a:spcPts val="392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4400" b="1" spc="700" dirty="0">
              <a:solidFill>
                <a:srgbClr val="FF993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ea typeface="1873 Winchester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 descr="RÃ©sultat de recherche d'images pour &quot;mars bleu&quot;">
            <a:extLst>
              <a:ext uri="{FF2B5EF4-FFF2-40B4-BE49-F238E27FC236}">
                <a16:creationId xmlns:a16="http://schemas.microsoft.com/office/drawing/2014/main" xmlns="" id="{C9E64F2B-E13B-3441-B575-250EBE47B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14644"/>
          <a:stretch/>
        </p:blipFill>
        <p:spPr bwMode="auto">
          <a:xfrm>
            <a:off x="387458" y="449451"/>
            <a:ext cx="4884342" cy="223175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64950" y="9205993"/>
            <a:ext cx="8694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i="1" dirty="0" smtClean="0">
                <a:solidFill>
                  <a:srgbClr val="0062AC"/>
                </a:solidFill>
                <a:latin typeface="Trebuchet MS" pitchFamily="34" charset="0"/>
              </a:rPr>
              <a:t>Venez nombreux rencontrer </a:t>
            </a:r>
            <a:endParaRPr lang="fr-FR" sz="4800" b="1" i="1" dirty="0" smtClean="0">
              <a:solidFill>
                <a:srgbClr val="0062AC"/>
              </a:solidFill>
              <a:latin typeface="Trebuchet MS" pitchFamily="34" charset="0"/>
            </a:endParaRPr>
          </a:p>
          <a:p>
            <a:pPr algn="ctr"/>
            <a:r>
              <a:rPr lang="fr-FR" sz="4800" b="1" i="1" dirty="0" smtClean="0">
                <a:solidFill>
                  <a:srgbClr val="0062AC"/>
                </a:solidFill>
                <a:latin typeface="Trebuchet MS" pitchFamily="34" charset="0"/>
              </a:rPr>
              <a:t>nos </a:t>
            </a:r>
            <a:r>
              <a:rPr lang="fr-FR" sz="4800" b="1" i="1" dirty="0" smtClean="0">
                <a:solidFill>
                  <a:srgbClr val="0062AC"/>
                </a:solidFill>
                <a:latin typeface="Trebuchet MS" pitchFamily="34" charset="0"/>
              </a:rPr>
              <a:t>professionnels </a:t>
            </a:r>
            <a:r>
              <a:rPr lang="fr-FR" sz="4800" b="1" i="1" dirty="0" smtClean="0">
                <a:solidFill>
                  <a:srgbClr val="0062AC"/>
                </a:solidFill>
                <a:latin typeface="Trebuchet MS" pitchFamily="34" charset="0"/>
              </a:rPr>
              <a:t>!</a:t>
            </a:r>
            <a:endParaRPr lang="fr-FR" sz="4800" b="1" i="1" dirty="0" smtClean="0">
              <a:solidFill>
                <a:srgbClr val="0062AC"/>
              </a:solidFill>
              <a:latin typeface="Trebuchet MS" pitchFamily="34" charset="0"/>
            </a:endParaRPr>
          </a:p>
          <a:p>
            <a:pPr algn="ctr"/>
            <a:endParaRPr lang="fr-FR" sz="3600" dirty="0"/>
          </a:p>
        </p:txBody>
      </p:sp>
      <p:pic>
        <p:nvPicPr>
          <p:cNvPr id="10" name="Picture 9" descr="RÃ©sultat de recherche d'images pour &quot;mars bleu&quot;">
            <a:extLst>
              <a:ext uri="{FF2B5EF4-FFF2-40B4-BE49-F238E27FC236}">
                <a16:creationId xmlns:a16="http://schemas.microsoft.com/office/drawing/2014/main" xmlns="" id="{816D83AF-C1E2-4E47-9D25-74F67AFF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004" y="361829"/>
            <a:ext cx="2502013" cy="33360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3424</TotalTime>
  <Words>226</Words>
  <Application>Microsoft Office PowerPoint</Application>
  <PresentationFormat>A3 (297 x 420 mm)</PresentationFormat>
  <Paragraphs>66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MORDEFROID Olivier</dc:creator>
  <cp:lastModifiedBy>l.hebert</cp:lastModifiedBy>
  <cp:revision>104</cp:revision>
  <dcterms:created xsi:type="dcterms:W3CDTF">2018-09-14T08:10:30Z</dcterms:created>
  <dcterms:modified xsi:type="dcterms:W3CDTF">2019-02-15T10:49:07Z</dcterms:modified>
</cp:coreProperties>
</file>